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LÄMMITETTÄVÄN TEKONURMEN KUSTANNUKSET 2010 - 2019</a:t>
            </a:r>
          </a:p>
        </c:rich>
      </c:tx>
      <c:layout>
        <c:manualLayout>
          <c:xMode val="edge"/>
          <c:yMode val="edge"/>
          <c:x val="0.16225821492983769"/>
          <c:y val="6.535392846009192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314423433444591"/>
          <c:y val="0.211674141998073"/>
          <c:w val="0.78668297189108349"/>
          <c:h val="0.76776400076427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TULOS!$A$3:$B$3</c:f>
              <c:strCache>
                <c:ptCount val="2"/>
                <c:pt idx="0">
                  <c:v>Tulot</c:v>
                </c:pt>
              </c:strCache>
            </c:strRef>
          </c:tx>
          <c:spPr>
            <a:solidFill>
              <a:srgbClr val="808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TULOS!$C$1:$M$1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TULOS!$C$3:$M$3</c:f>
              <c:numCache>
                <c:formatCode>General</c:formatCode>
                <c:ptCount val="11"/>
                <c:pt idx="0">
                  <c:v>55716</c:v>
                </c:pt>
                <c:pt idx="1">
                  <c:v>48313</c:v>
                </c:pt>
                <c:pt idx="2" formatCode="0">
                  <c:v>60455.47</c:v>
                </c:pt>
                <c:pt idx="3" formatCode="0">
                  <c:v>66960.17</c:v>
                </c:pt>
                <c:pt idx="4" formatCode="0">
                  <c:v>55017.23</c:v>
                </c:pt>
                <c:pt idx="5" formatCode="0">
                  <c:v>65980.41</c:v>
                </c:pt>
                <c:pt idx="6" formatCode="0">
                  <c:v>75146.559999999998</c:v>
                </c:pt>
                <c:pt idx="7" formatCode="0">
                  <c:v>59325.35</c:v>
                </c:pt>
                <c:pt idx="8" formatCode="0">
                  <c:v>73715.990000000005</c:v>
                </c:pt>
                <c:pt idx="9" formatCode="0">
                  <c:v>64232.91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80-4DAB-BEC2-107361FB4CC5}"/>
            </c:ext>
          </c:extLst>
        </c:ser>
        <c:ser>
          <c:idx val="1"/>
          <c:order val="1"/>
          <c:tx>
            <c:strRef>
              <c:f>TULOS!$A$4:$B$4</c:f>
              <c:strCache>
                <c:ptCount val="2"/>
                <c:pt idx="0">
                  <c:v>Lämmitys</c:v>
                </c:pt>
              </c:strCache>
            </c:strRef>
          </c:tx>
          <c:spPr>
            <a:solidFill>
              <a:srgbClr val="80206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TULOS!$C$1:$M$1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TULOS!$C$4:$M$4</c:f>
              <c:numCache>
                <c:formatCode>General</c:formatCode>
                <c:ptCount val="11"/>
                <c:pt idx="0">
                  <c:v>95138</c:v>
                </c:pt>
                <c:pt idx="1">
                  <c:v>76513</c:v>
                </c:pt>
                <c:pt idx="2" formatCode="0">
                  <c:v>95158.91</c:v>
                </c:pt>
                <c:pt idx="3" formatCode="0">
                  <c:v>83320.149999999994</c:v>
                </c:pt>
                <c:pt idx="4" formatCode="0">
                  <c:v>54252.3</c:v>
                </c:pt>
                <c:pt idx="5" formatCode="0">
                  <c:v>71632.3</c:v>
                </c:pt>
                <c:pt idx="6" formatCode="0">
                  <c:v>78481.149999999994</c:v>
                </c:pt>
                <c:pt idx="7" formatCode="0">
                  <c:v>71941</c:v>
                </c:pt>
                <c:pt idx="8" formatCode="0">
                  <c:v>83281.72</c:v>
                </c:pt>
                <c:pt idx="9" formatCode="0">
                  <c:v>81162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80-4DAB-BEC2-107361FB4CC5}"/>
            </c:ext>
          </c:extLst>
        </c:ser>
        <c:ser>
          <c:idx val="2"/>
          <c:order val="2"/>
          <c:tx>
            <c:strRef>
              <c:f>TULOS!$A$5:$B$5</c:f>
              <c:strCache>
                <c:ptCount val="2"/>
                <c:pt idx="0">
                  <c:v>Netto</c:v>
                </c:pt>
              </c:strCache>
            </c:strRef>
          </c:tx>
          <c:spPr>
            <a:solidFill>
              <a:srgbClr val="FFFFC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TULOS!$C$1:$M$1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TULOS!$C$5:$M$5</c:f>
              <c:numCache>
                <c:formatCode>General</c:formatCode>
                <c:ptCount val="11"/>
                <c:pt idx="0">
                  <c:v>-39422</c:v>
                </c:pt>
                <c:pt idx="1">
                  <c:v>-28200</c:v>
                </c:pt>
                <c:pt idx="2" formatCode="0">
                  <c:v>-34703.440000000002</c:v>
                </c:pt>
                <c:pt idx="3" formatCode="0">
                  <c:v>-16359.979999999996</c:v>
                </c:pt>
                <c:pt idx="4" formatCode="0">
                  <c:v>764.93000000000029</c:v>
                </c:pt>
                <c:pt idx="5" formatCode="0">
                  <c:v>-5651.8899999999994</c:v>
                </c:pt>
                <c:pt idx="6" formatCode="0">
                  <c:v>-3334.5899999999965</c:v>
                </c:pt>
                <c:pt idx="7" formatCode="0">
                  <c:v>-12615.650000000001</c:v>
                </c:pt>
                <c:pt idx="8" formatCode="0">
                  <c:v>-9565.7299999999959</c:v>
                </c:pt>
                <c:pt idx="9" formatCode="0">
                  <c:v>-16929.089999999997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80-4DAB-BEC2-107361FB4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814520"/>
        <c:axId val="199814912"/>
      </c:barChart>
      <c:catAx>
        <c:axId val="199814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Vuodet</a:t>
                </a:r>
              </a:p>
            </c:rich>
          </c:tx>
          <c:layout>
            <c:manualLayout>
              <c:xMode val="edge"/>
              <c:yMode val="edge"/>
              <c:x val="0.47385984427141281"/>
              <c:y val="0.900845653786947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998149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998149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€</a:t>
                </a:r>
              </a:p>
            </c:rich>
          </c:tx>
          <c:layout>
            <c:manualLayout>
              <c:xMode val="edge"/>
              <c:yMode val="edge"/>
              <c:x val="1.7797552836484983E-2"/>
              <c:y val="0.4789038395517015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99814520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680779801514725"/>
          <c:y val="0.20646217299760611"/>
          <c:w val="0.12770079664003908"/>
          <c:h val="0.1548295269061516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8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D3C15B-8B02-471C-AF55-97CFB355C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65B9AC-020E-4FC7-8E57-FB16EE217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CFDC44-1F56-47F0-966A-5516A27E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5A10EAC-9172-4E5D-8AF4-63E5791B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ABB99B-EFB0-4D46-B6AB-62920478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30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972B86-507A-4F15-8387-052553025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EC408A9-5D8D-4CC1-9428-421853244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0989E6-4F60-454E-AAB3-8BBC4E101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E6AE94-80D6-41F0-B988-190922A8E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D040E0-B0CC-4F60-9583-58634F0C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31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81AFAB2-D027-4407-8C45-AC5060FAF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F1AEE0-5123-499C-9D31-F3962E8EA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8FC20D-BFA0-4749-9D2B-4A113157D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12633-BC23-41C8-9355-78AF97CA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C045BF-A1FE-4355-A62A-FB7A4C0E3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849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77BE0E-98A6-4884-ACC9-52987466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5412F6-FD65-4A94-BC65-CAD7BA27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5FBEBF-5D13-402F-9D1D-5559EB52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39F06A-BE2F-4224-BFBF-843D8A20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01A7FF-2E55-48DC-BECD-3D3A7FFBD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797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94DF20-F7CF-42A1-87F7-3978C1E0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2E621C-1F48-49CB-AD85-65BF10A9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C55B3A-B82D-4ACC-B3C4-44940F24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D67EF1-885D-4F1A-BEE6-719A16CE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99096F-84D5-4224-AD25-62D20318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196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0D9729-DE15-458E-8823-71678E969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A5A163-DCC9-450E-A08B-5EA68A459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B76F25E-2CC5-465B-9D59-03852D3F2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4AF45B8-FA2B-491D-86A6-81A6923F0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F7DF7EE-1D52-401F-90F5-E65523101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7BA6C81-3BD6-4F32-8EC9-1B8593CF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229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A15C81-2C99-460E-BD6E-0641F6BDD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CDBB1CB-5F75-4FC1-86A9-269EDA0B9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B4A453E-66EF-4A66-8888-56F63C708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73AB613-2598-4109-A41B-060BF06E8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5D594C8-F092-40C0-96E6-5EC61FA22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333B81C-C13F-4BC0-9AF8-7295E1B3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DC6CFAB-ED2E-4E57-9A52-11CE207DD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6BCFCA9-8947-49F8-9CC2-AB7EE1A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1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038973-51F8-43E2-AFFA-5C1877923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8FAC582-CE9F-4993-89B0-91FBFEC86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7F3A53-C53B-4A42-838A-BA6DF5232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215E2AB-ABD0-44EB-B200-B2E91577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86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F13DE66-6336-401F-AA46-843335DED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1F2564D-77A6-49D9-A170-61E714EA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01F55E8-B5EE-49A0-A4AF-182D822B1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74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DA226E-A263-445E-BBF1-08CA3CD1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1C3B72-81EB-41C8-806F-817B17EF9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D91552E-6D76-4FF2-A70E-52A0354FB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56E99D9-2CB7-479B-A7C9-ACD267BCB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AE3B55B-B4F4-403B-A93E-D9651602D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6196CA6-49FF-4389-9E2F-C69D3E3B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353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5DD7A2-AF02-44DA-929F-1C1F96FE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AEB1C47-43F1-4B8D-94A2-A8A5B26F9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5E615B0-299D-4909-9010-7C27ED8C9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7508BCA-08AD-4DA4-B126-0F1811631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42D2D85-D0A0-4063-940A-7D0784098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F44BC2D-E8E1-4575-B56B-2FA00375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575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7FBF69B-6BD1-4B71-8A28-107685973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F4411F-9C1E-44C1-956D-BEA07D1F3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6A1EA0-8AAB-43EF-ACFC-9B71902E1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AFF38-E3C9-4A2B-8B1D-F9C11F2AE3A9}" type="datetimeFigureOut">
              <a:rPr lang="fi-FI" smtClean="0"/>
              <a:t>16.11.2020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DA0FE43-69CF-4BF4-A207-2DA64FEAB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70DB24-EA2A-41A7-B17D-70220A822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40CE-BF4F-4F23-871C-6BFB0B898D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470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A0A87E-D669-4971-9090-BB4C8A66BF0A}" type="slidenum">
              <a:rPr lang="fi-FI" smtClean="0"/>
              <a:pPr>
                <a:defRPr/>
              </a:pPr>
              <a:t>1</a:t>
            </a:fld>
            <a:endParaRPr lang="fi-FI" sz="1400">
              <a:latin typeface="Times New Roman" pitchFamily="18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Nurmijärvi</a:t>
            </a:r>
            <a:endParaRPr lang="fi-FI" noProof="1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Dataesitys</a:t>
            </a:r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380780"/>
              </p:ext>
            </p:extLst>
          </p:nvPr>
        </p:nvGraphicFramePr>
        <p:xfrm>
          <a:off x="1098958" y="1073790"/>
          <a:ext cx="9584380" cy="500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Ville Ruokoja</dc:creator>
  <cp:lastModifiedBy>Ville Ruokoja</cp:lastModifiedBy>
  <cp:revision>1</cp:revision>
  <dcterms:created xsi:type="dcterms:W3CDTF">2020-11-16T11:36:15Z</dcterms:created>
  <dcterms:modified xsi:type="dcterms:W3CDTF">2020-11-16T11:37:54Z</dcterms:modified>
</cp:coreProperties>
</file>